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4" r:id="rId10"/>
    <p:sldId id="265" r:id="rId11"/>
    <p:sldId id="264" r:id="rId12"/>
    <p:sldId id="273" r:id="rId13"/>
    <p:sldId id="274" r:id="rId14"/>
    <p:sldId id="282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5" r:id="rId23"/>
    <p:sldId id="286" r:id="rId24"/>
    <p:sldId id="287" r:id="rId25"/>
    <p:sldId id="270" r:id="rId26"/>
    <p:sldId id="271" r:id="rId27"/>
    <p:sldId id="272" r:id="rId28"/>
    <p:sldId id="283" r:id="rId29"/>
  </p:sldIdLst>
  <p:sldSz cx="9144000" cy="6858000" type="screen4x3"/>
  <p:notesSz cx="6742113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446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71EFD-7F8A-4B34-B84A-B1A7042A99B5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FE2BF-2227-4374-AD38-65C87B7D9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63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C2427-E251-46C4-8C4D-C35DC79FC87E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9EC13-6963-47C7-AB4A-180F6CDDC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79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71EFD-7F8A-4B34-B84A-B1A7042A99B5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2FE2BF-2227-4374-AD38-65C87B7D9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367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ru-RU" sz="4000"/>
              <a:t>TEMA 5:</a:t>
            </a:r>
            <a:br>
              <a:rPr lang="en-US" altLang="ru-RU" sz="4000" b="1"/>
            </a:br>
            <a:r>
              <a:rPr lang="ro-RO" altLang="ru-RU" sz="4000" b="1"/>
              <a:t>MODELE ALE CICLULUI DE VIAŢĂ A SI</a:t>
            </a:r>
            <a:endParaRPr lang="en-US" altLang="ru-RU" sz="4000" b="1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06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o-RO" altLang="ru-RU" sz="4000" b="1">
                <a:solidFill>
                  <a:schemeClr val="accent2"/>
                </a:solidFill>
              </a:rPr>
              <a:t>MODELUL INCREMENTAL al CV</a:t>
            </a:r>
            <a:endParaRPr lang="en-US" altLang="ru-RU" sz="4000" b="1">
              <a:solidFill>
                <a:schemeClr val="accent2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454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ru-RU" sz="4000" b="1">
                <a:solidFill>
                  <a:schemeClr val="accent2"/>
                </a:solidFill>
              </a:rPr>
              <a:t>MODELUL INCREMENTAL</a:t>
            </a:r>
            <a:r>
              <a:rPr lang="ro-RO" altLang="ru-RU" sz="4000" b="1">
                <a:solidFill>
                  <a:schemeClr val="accent2"/>
                </a:solidFill>
              </a:rPr>
              <a:t> AL CV</a:t>
            </a:r>
            <a:endParaRPr lang="en-US" altLang="ru-RU" sz="4000">
              <a:solidFill>
                <a:schemeClr val="accent2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39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MD" sz="4400" b="1" dirty="0"/>
              <a:t>METODA DE DEZVOLTARE AGILĂ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i="1" dirty="0"/>
              <a:t>Agile software development</a:t>
            </a:r>
            <a:r>
              <a:rPr lang="ro-MD" sz="2800" i="1" dirty="0"/>
              <a:t> </a:t>
            </a:r>
            <a:r>
              <a:rPr lang="ro-MD" sz="2800" dirty="0"/>
              <a:t>– un set de metode de dezvoltare a sistemului soft din SI, orientate pe metoda iterativă de dezvoltare (modelul spirală), formularea dinamică a cerințelor și asigurarea realizării lor ca rezultat a contactului permanent </a:t>
            </a:r>
            <a:r>
              <a:rPr lang="en-US" sz="2800" dirty="0" err="1"/>
              <a:t>dintre</a:t>
            </a:r>
            <a:r>
              <a:rPr lang="ro-MD" sz="2800" dirty="0"/>
              <a:t> client și membri</a:t>
            </a:r>
            <a:r>
              <a:rPr lang="en-US" sz="2800" dirty="0" err="1"/>
              <a:t>i</a:t>
            </a:r>
            <a:r>
              <a:rPr lang="ro-MD" sz="2800" dirty="0"/>
              <a:t> echipei de dezvoltare</a:t>
            </a:r>
          </a:p>
          <a:p>
            <a:r>
              <a:rPr lang="ro-MD" sz="2800" dirty="0"/>
              <a:t>Sunt cunoscute mai multe metode care fac parte din familia ”agilă” de dezvoltare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66439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83" y="0"/>
            <a:ext cx="5225143" cy="35246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023" y="3524653"/>
            <a:ext cx="6829806" cy="337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78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MD" sz="4400" b="1" dirty="0"/>
              <a:t>De ce a apărut AGILE?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o-MD" sz="2800" dirty="0"/>
              <a:t>Pentru a minimiza riscurile</a:t>
            </a:r>
            <a:endParaRPr lang="ru-RU" sz="2800" dirty="0"/>
          </a:p>
          <a:p>
            <a:pPr lvl="1" fontAlgn="base"/>
            <a:r>
              <a:rPr lang="ro-MD" sz="2500" dirty="0"/>
              <a:t>Clientul nu poate formula clar cerințele față de sistemul soft</a:t>
            </a:r>
            <a:endParaRPr lang="ru-RU" sz="2500" dirty="0"/>
          </a:p>
          <a:p>
            <a:pPr fontAlgn="base"/>
            <a:r>
              <a:rPr lang="ro-MD" sz="2800" dirty="0"/>
              <a:t>Clienții și echipa de dezvoltare </a:t>
            </a:r>
            <a:r>
              <a:rPr lang="en-US" sz="2800" dirty="0"/>
              <a:t>n</a:t>
            </a:r>
            <a:r>
              <a:rPr lang="ro-MD" sz="2800" dirty="0"/>
              <a:t>u sunt satisfăcuți </a:t>
            </a:r>
            <a:r>
              <a:rPr lang="en-US" sz="2800" dirty="0"/>
              <a:t>de </a:t>
            </a:r>
            <a:r>
              <a:rPr lang="ro-MD" sz="2800" dirty="0"/>
              <a:t>cum are loc procesul de intaracțiune dintre cele 2 părți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273536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0966"/>
          </a:xfrm>
        </p:spPr>
        <p:txBody>
          <a:bodyPr>
            <a:normAutofit/>
          </a:bodyPr>
          <a:lstStyle/>
          <a:p>
            <a:r>
              <a:rPr lang="en-US" sz="4400" b="1" dirty="0"/>
              <a:t>SCRUM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166" y="1266093"/>
            <a:ext cx="8264270" cy="2321169"/>
          </a:xfrm>
        </p:spPr>
        <p:txBody>
          <a:bodyPr>
            <a:normAutofit lnSpcReduction="10000"/>
          </a:bodyPr>
          <a:lstStyle/>
          <a:p>
            <a:r>
              <a:rPr lang="ru-RU" sz="2600" dirty="0" err="1"/>
              <a:t>Scrum</a:t>
            </a:r>
            <a:r>
              <a:rPr lang="ru-RU" sz="2600" dirty="0"/>
              <a:t> – </a:t>
            </a:r>
            <a:r>
              <a:rPr lang="ro-MD" sz="2600" dirty="0"/>
              <a:t>este una din metodele</a:t>
            </a:r>
            <a:r>
              <a:rPr lang="en-US" sz="2600" dirty="0"/>
              <a:t> (</a:t>
            </a:r>
            <a:r>
              <a:rPr lang="en-US" sz="2600" dirty="0" err="1"/>
              <a:t>procesele</a:t>
            </a:r>
            <a:r>
              <a:rPr lang="en-US" sz="2600" dirty="0"/>
              <a:t>)</a:t>
            </a:r>
            <a:r>
              <a:rPr lang="ro-MD" sz="2600" dirty="0"/>
              <a:t> de dezvoltare agilă a softului SI</a:t>
            </a:r>
            <a:endParaRPr lang="en-US" sz="2600" dirty="0"/>
          </a:p>
          <a:p>
            <a:pPr lvl="1"/>
            <a:r>
              <a:rPr lang="it-IT" dirty="0"/>
              <a:t>Scrum e un proces, care ne permite să ne concentrăm pe livrarea a ceea ce e mai valoros pentru o afacere în timpul cel mai scurt</a:t>
            </a:r>
          </a:p>
          <a:p>
            <a:pPr lvl="1"/>
            <a:r>
              <a:rPr lang="ro-RO" dirty="0"/>
              <a:t>Clientul setează prioritățile. Echipele se organizează singure pentru a determina cel mai bun mod de a livra funcționalitățile cele mai prioritare</a:t>
            </a:r>
            <a:endParaRPr lang="en-US" dirty="0"/>
          </a:p>
          <a:p>
            <a:pPr lvl="1"/>
            <a:r>
              <a:rPr lang="ro-RO" dirty="0"/>
              <a:t>Odată la două săptămâni sau cel mult lunar oricine poate vedea rezultate concrete, măsurabile și să decidă care sunt următoarele priorități.</a:t>
            </a:r>
          </a:p>
          <a:p>
            <a:endParaRPr lang="en-US" sz="2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795" y="4148554"/>
            <a:ext cx="4323061" cy="25101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864938-E7D3-41AD-AF50-2D83C7964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10" y="4589966"/>
            <a:ext cx="4474185" cy="200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11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MD" sz="4400" b="1" dirty="0"/>
              <a:t>ARTEFACTE</a:t>
            </a:r>
            <a:r>
              <a:rPr lang="ru-RU" sz="4400" b="1" dirty="0"/>
              <a:t> </a:t>
            </a:r>
            <a:r>
              <a:rPr lang="en-US" sz="4400" b="1" dirty="0"/>
              <a:t>SCRUM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ro-MD" sz="2600" dirty="0"/>
              <a:t>În</a:t>
            </a:r>
            <a:r>
              <a:rPr lang="ru-RU" sz="2600" dirty="0"/>
              <a:t> </a:t>
            </a:r>
            <a:r>
              <a:rPr lang="en-US" sz="2600" dirty="0"/>
              <a:t>SCUM</a:t>
            </a:r>
            <a:r>
              <a:rPr lang="ru-RU" sz="2600" dirty="0"/>
              <a:t> </a:t>
            </a:r>
            <a:r>
              <a:rPr lang="ro-MD" sz="2600" dirty="0"/>
              <a:t>se utilizează doar 4 artefacte specifice</a:t>
            </a:r>
            <a:r>
              <a:rPr lang="ru-RU" sz="2600" dirty="0"/>
              <a:t>:</a:t>
            </a:r>
          </a:p>
          <a:p>
            <a:pPr fontAlgn="base"/>
            <a:r>
              <a:rPr lang="en-US" sz="2600" dirty="0"/>
              <a:t>Product Backlog</a:t>
            </a:r>
          </a:p>
          <a:p>
            <a:pPr fontAlgn="base"/>
            <a:r>
              <a:rPr lang="en-US" sz="2600" dirty="0"/>
              <a:t>Sprint Backlog</a:t>
            </a:r>
          </a:p>
          <a:p>
            <a:pPr fontAlgn="base"/>
            <a:r>
              <a:rPr lang="en-US" sz="2600" dirty="0"/>
              <a:t>Sprint Goal</a:t>
            </a:r>
          </a:p>
          <a:p>
            <a:pPr fontAlgn="base"/>
            <a:r>
              <a:rPr lang="en-US" sz="2600" dirty="0"/>
              <a:t>Sprint Burndown Chart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000950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PRODUCT BACKLOG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ro-MD" sz="2800" dirty="0"/>
              <a:t>Reprezintă lista tuturor cerințelor, care trebuie realizate în cadrul proiectului. Când în </a:t>
            </a:r>
            <a:r>
              <a:rPr lang="ro-MD" sz="2800" b="1" dirty="0"/>
              <a:t>Backlog</a:t>
            </a:r>
            <a:r>
              <a:rPr lang="ro-MD" sz="2800" dirty="0"/>
              <a:t> nu sunt cerințe, proiectul se consideră încheiat</a:t>
            </a:r>
          </a:p>
          <a:p>
            <a:pPr fontAlgn="base"/>
            <a:r>
              <a:rPr lang="ro-MD" sz="2800" dirty="0"/>
              <a:t>Toate cerințele sunt descrise după un șablon unic, care este numit </a:t>
            </a:r>
            <a:r>
              <a:rPr lang="ro-MD" sz="2800" b="1" dirty="0"/>
              <a:t>User Story </a:t>
            </a:r>
            <a:r>
              <a:rPr lang="ro-MD" sz="2800" dirty="0"/>
              <a:t>(povestirea utilizatorului)</a:t>
            </a:r>
          </a:p>
          <a:p>
            <a:pPr fontAlgn="base"/>
            <a:r>
              <a:rPr lang="ro-MD" sz="2800" dirty="0"/>
              <a:t>Cerințele sunt formulate, astfel încât să fie clar ce importanță </a:t>
            </a:r>
            <a:r>
              <a:rPr lang="en-US" sz="2800" dirty="0"/>
              <a:t>au </a:t>
            </a:r>
            <a:r>
              <a:rPr lang="en-US" sz="2800" dirty="0" err="1"/>
              <a:t>ele</a:t>
            </a:r>
            <a:r>
              <a:rPr lang="en-US" sz="2800" dirty="0"/>
              <a:t> </a:t>
            </a:r>
            <a:r>
              <a:rPr lang="ro-MD" sz="2800" dirty="0"/>
              <a:t>au pentru utilizatori</a:t>
            </a:r>
          </a:p>
          <a:p>
            <a:pPr fontAlgn="base"/>
            <a:r>
              <a:rPr lang="ro-MD" sz="2800" dirty="0"/>
              <a:t>Cerințele sunt sortate după prioritate și sunt reexaminate după fiecare sprint</a:t>
            </a:r>
            <a:r>
              <a:rPr lang="en-US" sz="2800" dirty="0"/>
              <a:t> (</a:t>
            </a:r>
            <a:r>
              <a:rPr lang="en-US" sz="2800" dirty="0" err="1"/>
              <a:t>iteratie</a:t>
            </a:r>
            <a:r>
              <a:rPr lang="en-US" sz="2800" dirty="0"/>
              <a:t>)</a:t>
            </a:r>
            <a:endParaRPr lang="ro-MD" sz="2800" dirty="0"/>
          </a:p>
        </p:txBody>
      </p:sp>
    </p:spTree>
    <p:extLst>
      <p:ext uri="{BB962C8B-B14F-4D97-AF65-F5344CB8AC3E}">
        <p14:creationId xmlns:p14="http://schemas.microsoft.com/office/powerpoint/2010/main" val="4226591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50017"/>
          </a:xfrm>
        </p:spPr>
        <p:txBody>
          <a:bodyPr>
            <a:normAutofit/>
          </a:bodyPr>
          <a:lstStyle/>
          <a:p>
            <a:r>
              <a:rPr lang="en-US" sz="4400" b="1" dirty="0"/>
              <a:t>SPRINT BACKLOG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571" y="1415143"/>
            <a:ext cx="8469085" cy="3287486"/>
          </a:xfrm>
        </p:spPr>
        <p:txBody>
          <a:bodyPr>
            <a:noAutofit/>
          </a:bodyPr>
          <a:lstStyle/>
          <a:p>
            <a:pPr fontAlgn="base"/>
            <a:r>
              <a:rPr lang="ro-MD" sz="2400" dirty="0"/>
              <a:t>Reprezintă lista cerințelor care trebuie realizate în cadrul celui mai apropiat sprint</a:t>
            </a:r>
            <a:endParaRPr lang="ru-RU" sz="2400" dirty="0"/>
          </a:p>
          <a:p>
            <a:pPr fontAlgn="base"/>
            <a:r>
              <a:rPr lang="ro-MD" sz="2400" dirty="0"/>
              <a:t>În decursul unui sprint nu pot apărea noi cerințe în </a:t>
            </a:r>
            <a:r>
              <a:rPr lang="ru-RU" sz="2400" b="1" dirty="0" err="1"/>
              <a:t>Sprint</a:t>
            </a:r>
            <a:r>
              <a:rPr lang="ru-RU" sz="2400" b="1" dirty="0"/>
              <a:t> </a:t>
            </a:r>
            <a:r>
              <a:rPr lang="ru-RU" sz="2400" b="1" dirty="0" err="1"/>
              <a:t>backlog</a:t>
            </a:r>
            <a:endParaRPr lang="ru-RU" sz="2400" dirty="0"/>
          </a:p>
          <a:p>
            <a:pPr fontAlgn="base"/>
            <a:r>
              <a:rPr lang="ro-MD" sz="2400" dirty="0"/>
              <a:t>Toate cerințele trebuie să fie </a:t>
            </a:r>
            <a:r>
              <a:rPr lang="en-US" sz="2400" dirty="0" err="1"/>
              <a:t>descrise</a:t>
            </a:r>
            <a:r>
              <a:rPr lang="ro-MD" sz="2400" dirty="0"/>
              <a:t> în sarcini și trebuie evaluate</a:t>
            </a:r>
            <a:endParaRPr lang="ru-RU" sz="2400" dirty="0"/>
          </a:p>
          <a:p>
            <a:pPr fontAlgn="base"/>
            <a:r>
              <a:rPr lang="ru-RU" sz="2400" b="1" dirty="0" err="1"/>
              <a:t>Sprint</a:t>
            </a:r>
            <a:r>
              <a:rPr lang="ru-RU" sz="2400" b="1" dirty="0"/>
              <a:t> </a:t>
            </a:r>
            <a:r>
              <a:rPr lang="ru-RU" sz="2400" b="1" dirty="0" err="1"/>
              <a:t>Backlog</a:t>
            </a:r>
            <a:r>
              <a:rPr lang="ru-RU" sz="2400" b="1" dirty="0"/>
              <a:t> </a:t>
            </a:r>
            <a:r>
              <a:rPr lang="ru-RU" sz="2400" dirty="0"/>
              <a:t>– </a:t>
            </a:r>
            <a:r>
              <a:rPr lang="ro-MD" sz="2400" dirty="0"/>
              <a:t>reprezintă responsabilitatea echipei</a:t>
            </a:r>
            <a:r>
              <a:rPr lang="ru-RU" sz="2400" dirty="0"/>
              <a:t>:</a:t>
            </a:r>
            <a:r>
              <a:rPr lang="ro-MD" sz="2400" dirty="0"/>
              <a:t> ce trebuie ea să realizeze în decursul următoarelor 2 săptămâni. Fiecare cerință este împărțită în sarcini prezentate pe tabla-</a:t>
            </a:r>
            <a:r>
              <a:rPr lang="ru-RU" sz="2400" dirty="0" err="1"/>
              <a:t>Kanban</a:t>
            </a:r>
            <a:endParaRPr lang="ru-RU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190" y="4837565"/>
            <a:ext cx="380047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63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SPRINT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486274"/>
          </a:xfrm>
        </p:spPr>
        <p:txBody>
          <a:bodyPr>
            <a:normAutofit/>
          </a:bodyPr>
          <a:lstStyle/>
          <a:p>
            <a:pPr fontAlgn="base"/>
            <a:r>
              <a:rPr lang="ro-MD" sz="2600" dirty="0"/>
              <a:t>Reprezintă o descrere succintă a ceea ce se realizează în sprint-ul curent – obiectivul urmărit</a:t>
            </a:r>
            <a:endParaRPr lang="ru-RU" sz="2600" dirty="0"/>
          </a:p>
          <a:p>
            <a:pPr fontAlgn="base"/>
            <a:r>
              <a:rPr lang="ro-MD" sz="2600" dirty="0"/>
              <a:t>Acest obiectiv va ajuta echipa să ia deciziile necesate în cadrul sprintului</a:t>
            </a:r>
          </a:p>
          <a:p>
            <a:pPr fontAlgn="base"/>
            <a:r>
              <a:rPr lang="ro-MD" sz="2600" dirty="0"/>
              <a:t>Acest artefact este necesar pentru ca echipa proiectului să poată lua singură decizia în cazul apariției căilor alternative de soluționare a problemei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991928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o-RO" altLang="ru-RU" b="1">
                <a:solidFill>
                  <a:schemeClr val="accent2"/>
                </a:solidFill>
              </a:rPr>
              <a:t>DEFINIREA NOŢIUNII</a:t>
            </a:r>
            <a:endParaRPr lang="en-US" altLang="ru-RU" b="1">
              <a:solidFill>
                <a:schemeClr val="accent2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57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99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50017"/>
          </a:xfrm>
        </p:spPr>
        <p:txBody>
          <a:bodyPr>
            <a:normAutofit/>
          </a:bodyPr>
          <a:lstStyle/>
          <a:p>
            <a:r>
              <a:rPr lang="en-US" sz="4400" b="1" dirty="0"/>
              <a:t>SPRINT BURNDOWN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657" y="1415143"/>
            <a:ext cx="8101693" cy="3053566"/>
          </a:xfrm>
        </p:spPr>
        <p:txBody>
          <a:bodyPr>
            <a:normAutofit lnSpcReduction="10000"/>
          </a:bodyPr>
          <a:lstStyle/>
          <a:p>
            <a:pPr fontAlgn="base"/>
            <a:r>
              <a:rPr lang="ro-MD" dirty="0"/>
              <a:t>Traducerea mot-a-mot a acestei expresii </a:t>
            </a:r>
            <a:r>
              <a:rPr lang="ru-RU" dirty="0"/>
              <a:t>„</a:t>
            </a:r>
            <a:r>
              <a:rPr lang="ro-MD" dirty="0"/>
              <a:t>diagrama de ardere</a:t>
            </a:r>
            <a:r>
              <a:rPr lang="ru-RU" dirty="0"/>
              <a:t>"</a:t>
            </a:r>
          </a:p>
          <a:p>
            <a:pPr fontAlgn="base"/>
            <a:r>
              <a:rPr lang="ro-MD" dirty="0"/>
              <a:t>În calitate de elemente ”arse” servesc orele-om sau unitățile ideale </a:t>
            </a:r>
            <a:r>
              <a:rPr lang="ro-MD" i="1" dirty="0"/>
              <a:t>(</a:t>
            </a:r>
            <a:r>
              <a:rPr lang="ru-RU" i="1" dirty="0" err="1"/>
              <a:t>Story</a:t>
            </a:r>
            <a:r>
              <a:rPr lang="ru-RU" i="1" dirty="0"/>
              <a:t> </a:t>
            </a:r>
            <a:r>
              <a:rPr lang="ru-RU" i="1" dirty="0" err="1"/>
              <a:t>Points</a:t>
            </a:r>
            <a:r>
              <a:rPr lang="ro-MD" i="1" dirty="0"/>
              <a:t> - </a:t>
            </a:r>
            <a:r>
              <a:rPr lang="en-US" i="1" dirty="0"/>
              <a:t>is a arbitrary measure used by Scrum teams. This is used to measure the effort required to implement a </a:t>
            </a:r>
            <a:r>
              <a:rPr lang="en-US" b="1" i="1" dirty="0"/>
              <a:t>story</a:t>
            </a:r>
            <a:r>
              <a:rPr lang="en-US" i="1" dirty="0"/>
              <a:t>. In simple terms its a number that tells the team how hard the </a:t>
            </a:r>
            <a:r>
              <a:rPr lang="en-US" b="1" i="1" dirty="0"/>
              <a:t>story</a:t>
            </a:r>
            <a:r>
              <a:rPr lang="en-US" i="1" dirty="0"/>
              <a:t> is. Hard could be related to complexity, Unknowns and effort. In most cases a </a:t>
            </a:r>
            <a:r>
              <a:rPr lang="en-US" b="1" i="1" dirty="0"/>
              <a:t>story point</a:t>
            </a:r>
            <a:r>
              <a:rPr lang="en-US" i="1" dirty="0"/>
              <a:t> range is</a:t>
            </a:r>
            <a:r>
              <a:rPr lang="ro-MD" i="1" dirty="0"/>
              <a:t>.</a:t>
            </a:r>
            <a:r>
              <a:rPr lang="ru-RU" i="1" dirty="0"/>
              <a:t>)</a:t>
            </a:r>
            <a:r>
              <a:rPr lang="ro-MD" i="1" dirty="0"/>
              <a:t> </a:t>
            </a:r>
            <a:endParaRPr lang="ru-RU" i="1" dirty="0"/>
          </a:p>
          <a:p>
            <a:pPr fontAlgn="base"/>
            <a:r>
              <a:rPr lang="ro-MD" dirty="0"/>
              <a:t>Diagrama se reînnoiște ori de câte ori se realizeaza o anumită sarcină</a:t>
            </a:r>
            <a:endParaRPr lang="ru-RU" dirty="0"/>
          </a:p>
          <a:p>
            <a:pPr fontAlgn="base"/>
            <a:r>
              <a:rPr lang="ro-MD" dirty="0"/>
              <a:t>În diagramă se poate observa cu cât echipa a progresat în realizarea sarcinilor</a:t>
            </a: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219" y="4223657"/>
            <a:ext cx="5600637" cy="249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6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15331"/>
          </a:xfrm>
        </p:spPr>
        <p:txBody>
          <a:bodyPr/>
          <a:lstStyle/>
          <a:p>
            <a:r>
              <a:rPr lang="ro-MD" b="1" dirty="0"/>
              <a:t>Suplimentar</a:t>
            </a:r>
            <a:r>
              <a:rPr lang="en-US" b="1" dirty="0"/>
              <a:t> in Scrum</a:t>
            </a:r>
            <a:r>
              <a:rPr lang="ru-RU" b="1" dirty="0"/>
              <a:t>…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80457"/>
            <a:ext cx="7886700" cy="46965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o-MD" sz="2800" dirty="0"/>
              <a:t>Se determină</a:t>
            </a:r>
            <a:r>
              <a:rPr lang="ru-RU" sz="2800" dirty="0"/>
              <a:t>:</a:t>
            </a:r>
          </a:p>
          <a:p>
            <a:r>
              <a:rPr lang="ro-MD" sz="2800" dirty="0"/>
              <a:t>Rolurile în</a:t>
            </a:r>
            <a:r>
              <a:rPr lang="ru-RU" sz="2800" dirty="0"/>
              <a:t> </a:t>
            </a:r>
            <a:r>
              <a:rPr lang="en-US" sz="2800" dirty="0"/>
              <a:t>Scrum</a:t>
            </a:r>
            <a:r>
              <a:rPr lang="ru-RU" sz="2800" dirty="0"/>
              <a:t> </a:t>
            </a:r>
          </a:p>
          <a:p>
            <a:r>
              <a:rPr lang="en-US" sz="2800" dirty="0"/>
              <a:t>Team (</a:t>
            </a:r>
            <a:r>
              <a:rPr lang="ro-MD" sz="2800" dirty="0"/>
              <a:t>echipa proiectului</a:t>
            </a:r>
            <a:r>
              <a:rPr lang="ru-RU" sz="2800" dirty="0"/>
              <a:t>)</a:t>
            </a:r>
          </a:p>
          <a:p>
            <a:r>
              <a:rPr lang="ro-MD" sz="2800" dirty="0"/>
              <a:t>Ritualurile</a:t>
            </a:r>
            <a:r>
              <a:rPr lang="ru-RU" sz="2800" dirty="0"/>
              <a:t> (</a:t>
            </a:r>
            <a:r>
              <a:rPr lang="ro-MD" sz="2800" dirty="0"/>
              <a:t>procese în</a:t>
            </a:r>
            <a:r>
              <a:rPr lang="ru-RU" sz="2800" dirty="0"/>
              <a:t> </a:t>
            </a:r>
            <a:r>
              <a:rPr lang="en-US" sz="2800" dirty="0"/>
              <a:t>Scrum)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042968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18147-35F7-45C9-B0C4-7C62C76F8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97914"/>
          </a:xfrm>
        </p:spPr>
        <p:txBody>
          <a:bodyPr>
            <a:normAutofit/>
          </a:bodyPr>
          <a:lstStyle/>
          <a:p>
            <a:r>
              <a:rPr lang="ro-RO" sz="4000" b="1" dirty="0"/>
              <a:t>Product owner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EAAA5-8DDC-421F-BECD-B29EB0912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44393"/>
            <a:ext cx="8135522" cy="4748479"/>
          </a:xfrm>
        </p:spPr>
        <p:txBody>
          <a:bodyPr>
            <a:normAutofit/>
          </a:bodyPr>
          <a:lstStyle/>
          <a:p>
            <a:r>
              <a:rPr lang="ro-RO" sz="2400" dirty="0"/>
              <a:t>Definește funcționalitățile produsului</a:t>
            </a:r>
          </a:p>
          <a:p>
            <a:r>
              <a:rPr lang="ro-RO" sz="2400" dirty="0"/>
              <a:t>Decide când va fi lansat produsul și ce va conține</a:t>
            </a:r>
          </a:p>
          <a:p>
            <a:r>
              <a:rPr lang="it-IT" sz="2400" dirty="0"/>
              <a:t>E responsabil pentru profitabilitatea produsului (ROI–ReturnOn Investment)</a:t>
            </a:r>
          </a:p>
          <a:p>
            <a:r>
              <a:rPr lang="ro-RO" sz="2400" dirty="0"/>
              <a:t>Prioritizează</a:t>
            </a:r>
            <a:r>
              <a:rPr lang="en-US" sz="2400" dirty="0"/>
              <a:t> </a:t>
            </a:r>
            <a:r>
              <a:rPr lang="ro-RO" sz="2400" dirty="0"/>
              <a:t>funcționalitățile în funcție de valoarea pe piață</a:t>
            </a:r>
          </a:p>
          <a:p>
            <a:r>
              <a:rPr lang="ro-RO" sz="2400" dirty="0"/>
              <a:t>Modifică funcționalitățile și prioritățile în fiecare iterație, după cum e necesar</a:t>
            </a:r>
          </a:p>
          <a:p>
            <a:r>
              <a:rPr lang="fr-FR" sz="2400" dirty="0" err="1"/>
              <a:t>Acceptă</a:t>
            </a:r>
            <a:r>
              <a:rPr lang="fr-FR" sz="2400" dirty="0"/>
              <a:t> </a:t>
            </a:r>
            <a:r>
              <a:rPr lang="fr-FR" sz="2400" dirty="0" err="1"/>
              <a:t>sau</a:t>
            </a:r>
            <a:r>
              <a:rPr lang="fr-FR" sz="2400" dirty="0"/>
              <a:t> </a:t>
            </a:r>
            <a:r>
              <a:rPr lang="fr-FR" sz="2400" dirty="0" err="1"/>
              <a:t>respinge</a:t>
            </a:r>
            <a:r>
              <a:rPr lang="fr-FR" sz="2400" dirty="0"/>
              <a:t> </a:t>
            </a:r>
            <a:r>
              <a:rPr lang="fr-FR" sz="2400" dirty="0" err="1"/>
              <a:t>ceea</a:t>
            </a:r>
            <a:r>
              <a:rPr lang="fr-FR" sz="2400" dirty="0"/>
              <a:t> ce s-a </a:t>
            </a:r>
            <a:r>
              <a:rPr lang="fr-FR" sz="2400" dirty="0" err="1"/>
              <a:t>produs</a:t>
            </a:r>
            <a:endParaRPr lang="fr-FR" sz="2400" dirty="0"/>
          </a:p>
          <a:p>
            <a:endParaRPr lang="ro-RO" sz="2400" dirty="0"/>
          </a:p>
        </p:txBody>
      </p:sp>
    </p:spTree>
    <p:extLst>
      <p:ext uri="{BB962C8B-B14F-4D97-AF65-F5344CB8AC3E}">
        <p14:creationId xmlns:p14="http://schemas.microsoft.com/office/powerpoint/2010/main" val="2289645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5862-2D9D-4161-9F70-7023E722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4000" b="1" dirty="0"/>
              <a:t>Scrum Master-</a:t>
            </a:r>
            <a:r>
              <a:rPr lang="en-US" sz="4000" b="1" dirty="0"/>
              <a:t>ul</a:t>
            </a:r>
            <a:endParaRPr lang="ro-RO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F1ED5-8C0D-44F5-B946-1B72F5649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o-RO" sz="2400" dirty="0"/>
              <a:t>Reprezintă conducerea în cadrul proiect-ului</a:t>
            </a:r>
          </a:p>
          <a:p>
            <a:r>
              <a:rPr lang="ro-RO" sz="2400" dirty="0"/>
              <a:t>Responsabil pentru punerea în practică a valorilor și practicilor din Scrum</a:t>
            </a:r>
          </a:p>
          <a:p>
            <a:r>
              <a:rPr lang="ro-RO" sz="2400" dirty="0"/>
              <a:t>Îndepărtează impedimentele</a:t>
            </a:r>
          </a:p>
          <a:p>
            <a:r>
              <a:rPr lang="ro-RO" sz="2400" dirty="0"/>
              <a:t>Se asigură că echipa e complet funcțională și productivă</a:t>
            </a:r>
          </a:p>
          <a:p>
            <a:r>
              <a:rPr lang="ro-RO" sz="2400" dirty="0"/>
              <a:t>Încurajează cooperarea strânsă între toate rolurile și funcțiile</a:t>
            </a:r>
          </a:p>
          <a:p>
            <a:r>
              <a:rPr lang="ro-RO" sz="2400" dirty="0"/>
              <a:t>Protejează echipa de interferențele externe</a:t>
            </a:r>
          </a:p>
        </p:txBody>
      </p:sp>
    </p:spTree>
    <p:extLst>
      <p:ext uri="{BB962C8B-B14F-4D97-AF65-F5344CB8AC3E}">
        <p14:creationId xmlns:p14="http://schemas.microsoft.com/office/powerpoint/2010/main" val="2931233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2CE9-03DA-4269-B5E3-BA8FD2375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69779"/>
          </a:xfrm>
        </p:spPr>
        <p:txBody>
          <a:bodyPr>
            <a:normAutofit/>
          </a:bodyPr>
          <a:lstStyle/>
          <a:p>
            <a:r>
              <a:rPr lang="ro-RO" sz="4000" b="1" dirty="0"/>
              <a:t>Echipa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20AA1-B666-47F3-A76B-6ABB5FBE3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02191"/>
            <a:ext cx="7886700" cy="4474772"/>
          </a:xfrm>
        </p:spPr>
        <p:txBody>
          <a:bodyPr>
            <a:normAutofit/>
          </a:bodyPr>
          <a:lstStyle/>
          <a:p>
            <a:r>
              <a:rPr lang="ro-RO" sz="2400" dirty="0"/>
              <a:t>De obicei</a:t>
            </a:r>
            <a:r>
              <a:rPr lang="en-US" sz="2400" dirty="0"/>
              <a:t> </a:t>
            </a:r>
            <a:r>
              <a:rPr lang="ro-RO" sz="2400" dirty="0"/>
              <a:t>5-9 persoane</a:t>
            </a:r>
          </a:p>
          <a:p>
            <a:r>
              <a:rPr lang="ro-RO" sz="2400" dirty="0"/>
              <a:t>Multi-funcțională:</a:t>
            </a:r>
          </a:p>
          <a:p>
            <a:pPr lvl="1"/>
            <a:r>
              <a:rPr lang="ro-RO" sz="2100" dirty="0"/>
              <a:t>Arhitecți, programatori,</a:t>
            </a:r>
            <a:r>
              <a:rPr lang="en-US" sz="2100" dirty="0"/>
              <a:t> </a:t>
            </a:r>
            <a:r>
              <a:rPr lang="ro-RO" sz="2100" dirty="0"/>
              <a:t>testeri etc.</a:t>
            </a:r>
          </a:p>
          <a:p>
            <a:r>
              <a:rPr lang="ro-RO" sz="2400" dirty="0"/>
              <a:t>Membrii trebuie sa fie alocați tot timpul</a:t>
            </a:r>
          </a:p>
          <a:p>
            <a:pPr lvl="1"/>
            <a:r>
              <a:rPr lang="ro-RO" sz="2100" dirty="0"/>
              <a:t>Pot fi excepții</a:t>
            </a:r>
            <a:r>
              <a:rPr lang="en-US" sz="2100" dirty="0"/>
              <a:t> </a:t>
            </a:r>
            <a:r>
              <a:rPr lang="ro-RO" sz="2100" dirty="0"/>
              <a:t>(ex.: jurist</a:t>
            </a:r>
            <a:r>
              <a:rPr lang="en-US" sz="2100" dirty="0"/>
              <a:t>ul</a:t>
            </a:r>
            <a:r>
              <a:rPr lang="ro-RO" sz="2100" dirty="0"/>
              <a:t>)</a:t>
            </a:r>
          </a:p>
          <a:p>
            <a:r>
              <a:rPr lang="ro-RO" sz="2400" dirty="0"/>
              <a:t>Echipele se auto-organizează</a:t>
            </a:r>
          </a:p>
          <a:p>
            <a:r>
              <a:rPr lang="ro-RO" sz="2400" dirty="0"/>
              <a:t>Membrii echipei pot fi schimbați doar între sprinturi</a:t>
            </a:r>
          </a:p>
          <a:p>
            <a:endParaRPr lang="ro-RO" sz="2400" dirty="0"/>
          </a:p>
        </p:txBody>
      </p:sp>
    </p:spTree>
    <p:extLst>
      <p:ext uri="{BB962C8B-B14F-4D97-AF65-F5344CB8AC3E}">
        <p14:creationId xmlns:p14="http://schemas.microsoft.com/office/powerpoint/2010/main" val="35408651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o-RO" b="1">
                <a:solidFill>
                  <a:schemeClr val="accent6"/>
                </a:solidFill>
              </a:rPr>
              <a:t>CONCLUZII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255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o-RO" altLang="ru-RU" sz="4000" b="1">
                <a:solidFill>
                  <a:schemeClr val="accent2"/>
                </a:solidFill>
              </a:rPr>
              <a:t>CONCLUZII</a:t>
            </a:r>
            <a:endParaRPr lang="en-US" altLang="ru-RU" sz="4000" b="1">
              <a:solidFill>
                <a:schemeClr val="accent2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330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o-RO" altLang="ru-RU" sz="4000" b="1">
                <a:solidFill>
                  <a:schemeClr val="accent2"/>
                </a:solidFill>
              </a:rPr>
              <a:t>CONCLUZII</a:t>
            </a:r>
            <a:endParaRPr lang="en-US" altLang="ru-RU" sz="4000" b="1">
              <a:solidFill>
                <a:schemeClr val="accent2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23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RECAPITUL</a:t>
            </a:r>
            <a:r>
              <a:rPr lang="ro-MD" b="1" dirty="0"/>
              <a:t>Ă</a:t>
            </a:r>
            <a:r>
              <a:rPr lang="en-US" b="1" dirty="0"/>
              <a:t>M…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MD" dirty="0"/>
              <a:t>Data viitoare scriem testul nr. 1</a:t>
            </a:r>
          </a:p>
          <a:p>
            <a:r>
              <a:rPr lang="ro-MD" dirty="0"/>
              <a:t>Repetăm temele 1-5 și revedem sarcinile realizate la lucrările de laborator 1, 2, 3</a:t>
            </a:r>
          </a:p>
          <a:p>
            <a:r>
              <a:rPr lang="ro-MD"/>
              <a:t>Durata testului - 40 </a:t>
            </a:r>
            <a:r>
              <a:rPr lang="ro-MD" dirty="0"/>
              <a:t>minute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958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o-RO" altLang="ru-RU" b="1">
                <a:solidFill>
                  <a:schemeClr val="accent2"/>
                </a:solidFill>
              </a:rPr>
              <a:t>MODELUL CASCADĂ CV</a:t>
            </a:r>
            <a:endParaRPr lang="en-US" altLang="ru-RU" b="1">
              <a:solidFill>
                <a:schemeClr val="accent2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301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o-RO" altLang="ru-RU" b="1">
                <a:solidFill>
                  <a:schemeClr val="accent2"/>
                </a:solidFill>
              </a:rPr>
              <a:t>MODELUL CASCADĂ A CV</a:t>
            </a:r>
            <a:endParaRPr lang="en-US" altLang="ru-RU" b="1">
              <a:solidFill>
                <a:schemeClr val="accent2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85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o-RO" altLang="ru-RU" b="1">
                <a:solidFill>
                  <a:schemeClr val="accent2"/>
                </a:solidFill>
              </a:rPr>
              <a:t>MODELUL în </a:t>
            </a:r>
            <a:r>
              <a:rPr lang="en-US" altLang="ru-RU" b="1">
                <a:solidFill>
                  <a:schemeClr val="accent2"/>
                </a:solidFill>
              </a:rPr>
              <a:t>“</a:t>
            </a:r>
            <a:r>
              <a:rPr lang="ro-RO" altLang="ru-RU" sz="4800" b="1">
                <a:solidFill>
                  <a:schemeClr val="accent2"/>
                </a:solidFill>
              </a:rPr>
              <a:t>V</a:t>
            </a:r>
            <a:r>
              <a:rPr lang="en-US" altLang="ru-RU" sz="4800" b="1">
                <a:solidFill>
                  <a:schemeClr val="accent2"/>
                </a:solidFill>
              </a:rPr>
              <a:t>”</a:t>
            </a:r>
            <a:r>
              <a:rPr lang="ro-RO" altLang="ru-RU">
                <a:solidFill>
                  <a:schemeClr val="accent2"/>
                </a:solidFill>
              </a:rPr>
              <a:t> </a:t>
            </a:r>
            <a:r>
              <a:rPr lang="ro-RO" altLang="ru-RU" b="1">
                <a:solidFill>
                  <a:schemeClr val="accent2"/>
                </a:solidFill>
              </a:rPr>
              <a:t>A CV</a:t>
            </a:r>
            <a:endParaRPr lang="en-US" altLang="ru-RU" b="1">
              <a:solidFill>
                <a:schemeClr val="accent2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62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ru-RU" b="1">
                <a:solidFill>
                  <a:schemeClr val="accent2"/>
                </a:solidFill>
              </a:rPr>
              <a:t>MODELUL SPIRAL</a:t>
            </a:r>
            <a:r>
              <a:rPr lang="ro-RO" altLang="ru-RU" b="1">
                <a:solidFill>
                  <a:schemeClr val="accent2"/>
                </a:solidFill>
              </a:rPr>
              <a:t>Ă A CV</a:t>
            </a:r>
            <a:endParaRPr lang="en-US" altLang="ru-RU">
              <a:solidFill>
                <a:schemeClr val="accent2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58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altLang="ru-RU" b="1">
                <a:solidFill>
                  <a:schemeClr val="accent2"/>
                </a:solidFill>
              </a:rPr>
              <a:t>MODELUL SPIRAL</a:t>
            </a:r>
            <a:r>
              <a:rPr lang="ro-RO" altLang="ru-RU" b="1">
                <a:solidFill>
                  <a:schemeClr val="accent2"/>
                </a:solidFill>
              </a:rPr>
              <a:t>Ă A CV</a:t>
            </a:r>
            <a:endParaRPr lang="en-US" altLang="ru-RU">
              <a:solidFill>
                <a:schemeClr val="accent2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192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o-RO" altLang="ru-RU" b="1">
                <a:solidFill>
                  <a:schemeClr val="accent2"/>
                </a:solidFill>
              </a:rPr>
              <a:t>MODELUL SPIRALĂ al CV</a:t>
            </a:r>
            <a:endParaRPr lang="en-US" altLang="ru-RU" b="1">
              <a:solidFill>
                <a:schemeClr val="accent2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55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Exemplu</a:t>
            </a:r>
            <a:r>
              <a:rPr lang="en-US" dirty="0"/>
              <a:t> </a:t>
            </a:r>
            <a:r>
              <a:rPr lang="en-US" dirty="0" err="1"/>
              <a:t>planificare</a:t>
            </a:r>
            <a:r>
              <a:rPr lang="en-US" dirty="0"/>
              <a:t> </a:t>
            </a:r>
            <a:r>
              <a:rPr lang="en-US" dirty="0" err="1"/>
              <a:t>itera</a:t>
            </a:r>
            <a:r>
              <a:rPr lang="ro-MD" dirty="0"/>
              <a:t>ție,</a:t>
            </a:r>
            <a:r>
              <a:rPr lang="en-US" dirty="0"/>
              <a:t> din </a:t>
            </a:r>
            <a:r>
              <a:rPr lang="en-US" dirty="0" err="1"/>
              <a:t>cartea</a:t>
            </a:r>
            <a:r>
              <a:rPr lang="en-US" dirty="0"/>
              <a:t> “Applying UML and patterns” de Craig </a:t>
            </a:r>
            <a:r>
              <a:rPr lang="en-US" dirty="0" err="1"/>
              <a:t>Larman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35" y="2307771"/>
            <a:ext cx="7953152" cy="359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1022</TotalTime>
  <Words>701</Words>
  <Application>Microsoft Office PowerPoint</Application>
  <PresentationFormat>On-screen Show (4:3)</PresentationFormat>
  <Paragraphs>82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TEMA 5: MODELE ALE CICLULUI DE VIAŢĂ A SI</vt:lpstr>
      <vt:lpstr>DEFINIREA NOŢIUNII</vt:lpstr>
      <vt:lpstr>MODELUL CASCADĂ CV</vt:lpstr>
      <vt:lpstr>MODELUL CASCADĂ A CV</vt:lpstr>
      <vt:lpstr>MODELUL în “V” A CV</vt:lpstr>
      <vt:lpstr>MODELUL SPIRALĂ A CV</vt:lpstr>
      <vt:lpstr>MODELUL SPIRALĂ A CV</vt:lpstr>
      <vt:lpstr>MODELUL SPIRALĂ al CV</vt:lpstr>
      <vt:lpstr>Exemplu planificare iterație, din cartea “Applying UML and patterns” de Craig Larman</vt:lpstr>
      <vt:lpstr>MODELUL INCREMENTAL al CV</vt:lpstr>
      <vt:lpstr>MODELUL INCREMENTAL AL CV</vt:lpstr>
      <vt:lpstr>METODA DE DEZVOLTARE AGILĂ</vt:lpstr>
      <vt:lpstr>PowerPoint Presentation</vt:lpstr>
      <vt:lpstr>De ce a apărut AGILE?</vt:lpstr>
      <vt:lpstr>SCRUM</vt:lpstr>
      <vt:lpstr>ARTEFACTE SCRUM</vt:lpstr>
      <vt:lpstr>PRODUCT BACKLOG</vt:lpstr>
      <vt:lpstr>SPRINT BACKLOG</vt:lpstr>
      <vt:lpstr>SPRINT GOAL</vt:lpstr>
      <vt:lpstr>SPRINT BURNDOWN CHART</vt:lpstr>
      <vt:lpstr>Suplimentar in Scrum…</vt:lpstr>
      <vt:lpstr>Product owner</vt:lpstr>
      <vt:lpstr>Scrum Master-ul</vt:lpstr>
      <vt:lpstr>Echipa</vt:lpstr>
      <vt:lpstr>CONCLUZII</vt:lpstr>
      <vt:lpstr>CONCLUZII</vt:lpstr>
      <vt:lpstr>CONCLUZII</vt:lpstr>
      <vt:lpstr>RECAPITULĂM…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TEMA 5: MODELE ALE CICLULUI DE VIAŢĂ A SI</dc:title>
  <dc:creator>Natalia</dc:creator>
  <cp:lastModifiedBy>ASUS</cp:lastModifiedBy>
  <cp:revision>23</cp:revision>
  <dcterms:created xsi:type="dcterms:W3CDTF">2016-09-18T13:41:26Z</dcterms:created>
  <dcterms:modified xsi:type="dcterms:W3CDTF">2018-10-01T19:04:06Z</dcterms:modified>
</cp:coreProperties>
</file>